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5343"/>
    <a:srgbClr val="CE634F"/>
    <a:srgbClr val="D49B55"/>
    <a:srgbClr val="E6B864"/>
    <a:srgbClr val="C3614E"/>
    <a:srgbClr val="91826E"/>
    <a:srgbClr val="6A9E91"/>
    <a:srgbClr val="287473"/>
    <a:srgbClr val="DC9857"/>
    <a:srgbClr val="E6B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9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161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701032330332E-2"/>
          <c:y val="0.115655197761539"/>
          <c:w val="0.95659793533933601"/>
          <c:h val="0.8769199018899780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ONE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25400" dir="2700000">
                <a:prstClr val="black">
                  <a:alpha val="50000"/>
                </a:prstClr>
              </a:inn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25400" dir="27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9826-4A29-A918-F606781A8831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25400" dir="27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9826-4A29-A918-F606781A8831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25400" dir="27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9826-4A29-A918-F606781A8831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25400" dir="27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9826-4A29-A918-F606781A8831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25400" dir="27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9826-4A29-A918-F606781A8831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25400" dir="27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B-9826-4A29-A918-F606781A8831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25400" dir="27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D-9826-4A29-A918-F606781A8831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25400" dir="27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F-9826-4A29-A918-F606781A88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n>
                      <a:noFill/>
                    </a:ln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Pola</c:v>
                </c:pt>
                <c:pt idx="1">
                  <c:v>C</c:v>
                </c:pt>
                <c:pt idx="2">
                  <c:v>D</c:v>
                </c:pt>
                <c:pt idx="3">
                  <c:v>E</c:v>
                </c:pt>
                <c:pt idx="4">
                  <c:v>F</c:v>
                </c:pt>
                <c:pt idx="5">
                  <c:v>G</c:v>
                </c:pt>
                <c:pt idx="6">
                  <c:v>H</c:v>
                </c:pt>
                <c:pt idx="7">
                  <c:v>I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0.9</c:v>
                </c:pt>
                <c:pt idx="1">
                  <c:v>0.9</c:v>
                </c:pt>
                <c:pt idx="2">
                  <c:v>0.9</c:v>
                </c:pt>
                <c:pt idx="3">
                  <c:v>0.9</c:v>
                </c:pt>
                <c:pt idx="4">
                  <c:v>0.9</c:v>
                </c:pt>
                <c:pt idx="5">
                  <c:v>0.9</c:v>
                </c:pt>
                <c:pt idx="6">
                  <c:v>0.9</c:v>
                </c:pt>
                <c:pt idx="7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826-4A29-A918-F606781A88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Colonne1</c:v>
                </c:pt>
              </c:strCache>
            </c:strRef>
          </c:tx>
          <c:spPr>
            <a:solidFill>
              <a:schemeClr val="bg1">
                <a:lumMod val="85000"/>
                <a:alpha val="55000"/>
              </a:schemeClr>
            </a:solidFill>
          </c:spPr>
          <c:invertIfNegative val="0"/>
          <c:dLbls>
            <c:delete val="1"/>
          </c:dLbls>
          <c:cat>
            <c:strRef>
              <c:f>Sheet1!$A$2:$A$9</c:f>
              <c:strCache>
                <c:ptCount val="8"/>
                <c:pt idx="0">
                  <c:v>Pola</c:v>
                </c:pt>
                <c:pt idx="1">
                  <c:v>C</c:v>
                </c:pt>
                <c:pt idx="2">
                  <c:v>D</c:v>
                </c:pt>
                <c:pt idx="3">
                  <c:v>E</c:v>
                </c:pt>
                <c:pt idx="4">
                  <c:v>F</c:v>
                </c:pt>
                <c:pt idx="5">
                  <c:v>G</c:v>
                </c:pt>
                <c:pt idx="6">
                  <c:v>H</c:v>
                </c:pt>
                <c:pt idx="7">
                  <c:v>I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9.9999999999999978E-2</c:v>
                </c:pt>
                <c:pt idx="1">
                  <c:v>9.9999999999999978E-2</c:v>
                </c:pt>
                <c:pt idx="2">
                  <c:v>9.9999999999999978E-2</c:v>
                </c:pt>
                <c:pt idx="3">
                  <c:v>9.9999999999999978E-2</c:v>
                </c:pt>
                <c:pt idx="4">
                  <c:v>9.9999999999999978E-2</c:v>
                </c:pt>
                <c:pt idx="5">
                  <c:v>9.9999999999999978E-2</c:v>
                </c:pt>
                <c:pt idx="6">
                  <c:v>9.9999999999999978E-2</c:v>
                </c:pt>
                <c:pt idx="7">
                  <c:v>9.9999999999999978E-2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826-4A29-A918-F606781A883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9"/>
        <c:overlap val="100"/>
        <c:axId val="-496091152"/>
        <c:axId val="-496088832"/>
      </c:barChart>
      <c:catAx>
        <c:axId val="-496091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-496088832"/>
        <c:crosses val="autoZero"/>
        <c:auto val="1"/>
        <c:lblAlgn val="ctr"/>
        <c:lblOffset val="100"/>
        <c:noMultiLvlLbl val="0"/>
      </c:catAx>
      <c:valAx>
        <c:axId val="-49608883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-49609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altLang="zh-CN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altLang="zh-CN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26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234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altLang="zh-CN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493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79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altLang="zh-CN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zh-CN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857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80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altLang="zh-CN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zh-CN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zh-CN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459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642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48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altLang="zh-CN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altLang="zh-CN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12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altLang="zh-CN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altLang="zh-CN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altLang="zh-CN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736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4BAAE"/>
            </a:gs>
            <a:gs pos="0">
              <a:srgbClr val="F3EAE3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9C75A-E2AD-476B-91E6-23417F2AB243}" type="datetimeFigureOut">
              <a:rPr lang="zh-CN" altLang="en-US" smtClean="0"/>
              <a:t>2018/9/24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4EB59-A8F4-49B2-BD68-1931D9BFA961}" type="slidenum">
              <a:rPr lang="zh-CN" altLang="en-US" smtClean="0"/>
              <a:t>‹N°›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3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necteur droit 37"/>
          <p:cNvCxnSpPr/>
          <p:nvPr/>
        </p:nvCxnSpPr>
        <p:spPr>
          <a:xfrm>
            <a:off x="6570029" y="895581"/>
            <a:ext cx="5561" cy="4446884"/>
          </a:xfrm>
          <a:prstGeom prst="line">
            <a:avLst/>
          </a:prstGeom>
          <a:ln w="3175">
            <a:solidFill>
              <a:srgbClr val="C00000">
                <a:alpha val="3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>
            <a:off x="4825193" y="907164"/>
            <a:ext cx="12478" cy="4411743"/>
          </a:xfrm>
          <a:prstGeom prst="line">
            <a:avLst/>
          </a:prstGeom>
          <a:ln w="3175">
            <a:solidFill>
              <a:srgbClr val="C00000">
                <a:alpha val="3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H="1">
            <a:off x="4029242" y="928075"/>
            <a:ext cx="12478" cy="4411743"/>
          </a:xfrm>
          <a:prstGeom prst="line">
            <a:avLst/>
          </a:prstGeom>
          <a:ln w="3175">
            <a:solidFill>
              <a:srgbClr val="C00000">
                <a:alpha val="3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3134133" y="917934"/>
            <a:ext cx="12478" cy="4411743"/>
          </a:xfrm>
          <a:prstGeom prst="line">
            <a:avLst/>
          </a:prstGeom>
          <a:ln w="3175">
            <a:solidFill>
              <a:srgbClr val="C00000">
                <a:alpha val="3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>
            <a:off x="2314357" y="910998"/>
            <a:ext cx="12478" cy="4411743"/>
          </a:xfrm>
          <a:prstGeom prst="line">
            <a:avLst/>
          </a:prstGeom>
          <a:ln w="3175">
            <a:solidFill>
              <a:srgbClr val="C00000">
                <a:alpha val="3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5693390" y="917934"/>
            <a:ext cx="12478" cy="4411743"/>
          </a:xfrm>
          <a:prstGeom prst="line">
            <a:avLst/>
          </a:prstGeom>
          <a:ln w="3175">
            <a:solidFill>
              <a:srgbClr val="C00000">
                <a:alpha val="3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267579" y="903763"/>
            <a:ext cx="5561" cy="4446884"/>
          </a:xfrm>
          <a:prstGeom prst="line">
            <a:avLst/>
          </a:prstGeom>
          <a:ln w="3175">
            <a:solidFill>
              <a:srgbClr val="C00000">
                <a:alpha val="3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7473682" y="917934"/>
            <a:ext cx="5561" cy="4446884"/>
          </a:xfrm>
          <a:prstGeom prst="line">
            <a:avLst/>
          </a:prstGeom>
          <a:ln w="3175">
            <a:solidFill>
              <a:srgbClr val="C00000">
                <a:alpha val="3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0" y="484714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err="1"/>
              <a:t>Monstres</a:t>
            </a:r>
            <a:r>
              <a:rPr lang="en-US" altLang="zh-CN" sz="1200" dirty="0"/>
              <a:t> </a:t>
            </a:r>
            <a:r>
              <a:rPr lang="en-US" altLang="zh-CN" sz="1200" dirty="0" err="1"/>
              <a:t>en</a:t>
            </a:r>
            <a:r>
              <a:rPr lang="en-US" altLang="zh-CN" sz="1200" dirty="0"/>
              <a:t> polaroid</a:t>
            </a:r>
            <a:endParaRPr lang="zh-CN" altLang="en-US" sz="1200" dirty="0"/>
          </a:p>
        </p:txBody>
      </p:sp>
      <p:sp>
        <p:nvSpPr>
          <p:cNvPr id="45" name="文本框 44"/>
          <p:cNvSpPr txBox="1"/>
          <p:nvPr/>
        </p:nvSpPr>
        <p:spPr>
          <a:xfrm>
            <a:off x="-113665" y="4223403"/>
            <a:ext cx="1180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Setting </a:t>
            </a:r>
          </a:p>
          <a:p>
            <a:pPr algn="ctr"/>
            <a:r>
              <a:rPr lang="en-US" altLang="zh-CN" sz="1200" dirty="0"/>
              <a:t>“Loge blanche"</a:t>
            </a:r>
            <a:endParaRPr lang="zh-CN" altLang="en-US" sz="1200" dirty="0"/>
          </a:p>
        </p:txBody>
      </p:sp>
      <p:sp>
        <p:nvSpPr>
          <p:cNvPr id="46" name="文本框 45"/>
          <p:cNvSpPr txBox="1"/>
          <p:nvPr/>
        </p:nvSpPr>
        <p:spPr>
          <a:xfrm>
            <a:off x="0" y="366864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Setting “</a:t>
            </a:r>
            <a:r>
              <a:rPr lang="en-US" altLang="zh-CN" sz="1200" dirty="0" err="1"/>
              <a:t>Pharaon</a:t>
            </a:r>
            <a:r>
              <a:rPr lang="en-US" altLang="zh-CN" sz="1200" dirty="0"/>
              <a:t>"</a:t>
            </a:r>
            <a:endParaRPr lang="zh-CN" altLang="en-US" sz="1200" dirty="0"/>
          </a:p>
        </p:txBody>
      </p:sp>
      <p:sp>
        <p:nvSpPr>
          <p:cNvPr id="47" name="文本框 46"/>
          <p:cNvSpPr txBox="1"/>
          <p:nvPr/>
        </p:nvSpPr>
        <p:spPr>
          <a:xfrm>
            <a:off x="0" y="309491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Setting “</a:t>
            </a:r>
            <a:r>
              <a:rPr lang="en-US" altLang="zh-CN" sz="1200" dirty="0" err="1"/>
              <a:t>Dédales</a:t>
            </a:r>
            <a:r>
              <a:rPr lang="en-US" altLang="zh-CN" sz="1200" dirty="0"/>
              <a:t>"</a:t>
            </a:r>
            <a:endParaRPr lang="zh-CN" altLang="en-US" sz="1200" dirty="0"/>
          </a:p>
        </p:txBody>
      </p:sp>
      <p:sp>
        <p:nvSpPr>
          <p:cNvPr id="48" name="文本框 47"/>
          <p:cNvSpPr txBox="1"/>
          <p:nvPr/>
        </p:nvSpPr>
        <p:spPr>
          <a:xfrm>
            <a:off x="-70340" y="2535127"/>
            <a:ext cx="1125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Setting </a:t>
            </a:r>
          </a:p>
          <a:p>
            <a:pPr algn="ctr"/>
            <a:r>
              <a:rPr lang="en-US" altLang="zh-CN" sz="1200" dirty="0"/>
              <a:t>“Creve-Coeur”</a:t>
            </a:r>
            <a:endParaRPr lang="zh-CN" altLang="en-US" sz="1200" dirty="0"/>
          </a:p>
        </p:txBody>
      </p:sp>
      <p:graphicFrame>
        <p:nvGraphicFramePr>
          <p:cNvPr id="39" name="图表 38"/>
          <p:cNvGraphicFramePr/>
          <p:nvPr>
            <p:extLst>
              <p:ext uri="{D42A27DB-BD31-4B8C-83A1-F6EECF244321}">
                <p14:modId xmlns:p14="http://schemas.microsoft.com/office/powerpoint/2010/main" val="247400976"/>
              </p:ext>
            </p:extLst>
          </p:nvPr>
        </p:nvGraphicFramePr>
        <p:xfrm>
          <a:off x="835012" y="184424"/>
          <a:ext cx="7607933" cy="513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文本框 47"/>
          <p:cNvSpPr txBox="1"/>
          <p:nvPr/>
        </p:nvSpPr>
        <p:spPr>
          <a:xfrm>
            <a:off x="0" y="1993973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err="1"/>
              <a:t>Bestiaire</a:t>
            </a:r>
            <a:endParaRPr lang="zh-CN" altLang="en-US" sz="1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946737" y="5184309"/>
            <a:ext cx="7386655" cy="1486304"/>
            <a:chOff x="946737" y="4790902"/>
            <a:chExt cx="7386655" cy="1486304"/>
          </a:xfrm>
        </p:grpSpPr>
        <p:cxnSp>
          <p:nvCxnSpPr>
            <p:cNvPr id="4" name="Connecteur droit 3"/>
            <p:cNvCxnSpPr/>
            <p:nvPr/>
          </p:nvCxnSpPr>
          <p:spPr>
            <a:xfrm flipV="1">
              <a:off x="946737" y="4953702"/>
              <a:ext cx="7386655" cy="0"/>
            </a:xfrm>
            <a:prstGeom prst="lin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ZoneTexte 4"/>
            <p:cNvSpPr txBox="1"/>
            <p:nvPr/>
          </p:nvSpPr>
          <p:spPr>
            <a:xfrm rot="18479027">
              <a:off x="1170348" y="5387554"/>
              <a:ext cx="14446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>
                  <a:solidFill>
                    <a:srgbClr val="C00000"/>
                  </a:solidFill>
                </a:rPr>
                <a:t>Création / Traduction</a:t>
              </a:r>
            </a:p>
          </p:txBody>
        </p:sp>
        <p:sp>
          <p:nvSpPr>
            <p:cNvPr id="6" name="Triangle 5"/>
            <p:cNvSpPr/>
            <p:nvPr/>
          </p:nvSpPr>
          <p:spPr>
            <a:xfrm>
              <a:off x="2248443" y="4860174"/>
              <a:ext cx="135475" cy="93528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 rot="18479027">
              <a:off x="2446649" y="5200119"/>
              <a:ext cx="8835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>
                  <a:solidFill>
                    <a:srgbClr val="C00000"/>
                  </a:solidFill>
                </a:rPr>
                <a:t>Illustrations</a:t>
              </a:r>
            </a:p>
          </p:txBody>
        </p:sp>
        <p:sp>
          <p:nvSpPr>
            <p:cNvPr id="20" name="Triangle 19"/>
            <p:cNvSpPr/>
            <p:nvPr/>
          </p:nvSpPr>
          <p:spPr>
            <a:xfrm>
              <a:off x="3063381" y="4860174"/>
              <a:ext cx="135475" cy="93528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 rot="18479027">
              <a:off x="2860448" y="5403249"/>
              <a:ext cx="14863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>
                  <a:solidFill>
                    <a:srgbClr val="C00000"/>
                  </a:solidFill>
                </a:rPr>
                <a:t>Finalisation des textes</a:t>
              </a:r>
            </a:p>
          </p:txBody>
        </p:sp>
        <p:sp>
          <p:nvSpPr>
            <p:cNvPr id="22" name="Triangle 21"/>
            <p:cNvSpPr/>
            <p:nvPr/>
          </p:nvSpPr>
          <p:spPr>
            <a:xfrm>
              <a:off x="3959377" y="4860174"/>
              <a:ext cx="135475" cy="93528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 rot="18479027">
              <a:off x="3909908" y="5307552"/>
              <a:ext cx="118494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>
                  <a:solidFill>
                    <a:srgbClr val="C00000"/>
                  </a:solidFill>
                </a:rPr>
                <a:t>Design maquette</a:t>
              </a:r>
            </a:p>
          </p:txBody>
        </p:sp>
        <p:sp>
          <p:nvSpPr>
            <p:cNvPr id="24" name="Triangle 23"/>
            <p:cNvSpPr/>
            <p:nvPr/>
          </p:nvSpPr>
          <p:spPr>
            <a:xfrm>
              <a:off x="4762458" y="4860174"/>
              <a:ext cx="135475" cy="93528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 rot="18479027">
              <a:off x="4962141" y="5211242"/>
              <a:ext cx="96212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b="1" dirty="0">
                  <a:solidFill>
                    <a:srgbClr val="C00000"/>
                  </a:solidFill>
                </a:rPr>
                <a:t>Mise en page</a:t>
              </a:r>
            </a:p>
            <a:p>
              <a:pPr algn="ctr"/>
              <a:r>
                <a:rPr lang="fr-FR" sz="1100" b="1" dirty="0">
                  <a:solidFill>
                    <a:srgbClr val="C00000"/>
                  </a:solidFill>
                </a:rPr>
                <a:t>+ PDF beta</a:t>
              </a:r>
            </a:p>
          </p:txBody>
        </p:sp>
        <p:sp>
          <p:nvSpPr>
            <p:cNvPr id="26" name="Triangle 25"/>
            <p:cNvSpPr/>
            <p:nvPr/>
          </p:nvSpPr>
          <p:spPr>
            <a:xfrm>
              <a:off x="5621878" y="4860174"/>
              <a:ext cx="135475" cy="93528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 rot="18479027">
              <a:off x="5539248" y="5352767"/>
              <a:ext cx="135325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>
                  <a:solidFill>
                    <a:srgbClr val="C00000"/>
                  </a:solidFill>
                </a:rPr>
                <a:t>Relecture maquette</a:t>
              </a:r>
            </a:p>
          </p:txBody>
        </p:sp>
        <p:sp>
          <p:nvSpPr>
            <p:cNvPr id="28" name="Triangle 27"/>
            <p:cNvSpPr/>
            <p:nvPr/>
          </p:nvSpPr>
          <p:spPr>
            <a:xfrm>
              <a:off x="6507853" y="4860174"/>
              <a:ext cx="135475" cy="93528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 rot="18479027">
              <a:off x="6842955" y="5173062"/>
              <a:ext cx="83067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>
                  <a:solidFill>
                    <a:srgbClr val="C00000"/>
                  </a:solidFill>
                </a:rPr>
                <a:t>Impression</a:t>
              </a:r>
            </a:p>
          </p:txBody>
        </p:sp>
        <p:sp>
          <p:nvSpPr>
            <p:cNvPr id="30" name="Triangle 29"/>
            <p:cNvSpPr/>
            <p:nvPr/>
          </p:nvSpPr>
          <p:spPr>
            <a:xfrm>
              <a:off x="7416816" y="4860174"/>
              <a:ext cx="135475" cy="93528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/>
            <p:cNvSpPr txBox="1"/>
            <p:nvPr/>
          </p:nvSpPr>
          <p:spPr>
            <a:xfrm rot="18479027">
              <a:off x="7528328" y="5226103"/>
              <a:ext cx="9589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>
                  <a:solidFill>
                    <a:srgbClr val="C00000"/>
                  </a:solidFill>
                </a:rPr>
                <a:t>Prêt à l’envoi</a:t>
              </a:r>
            </a:p>
          </p:txBody>
        </p:sp>
        <p:sp>
          <p:nvSpPr>
            <p:cNvPr id="32" name="Triangle 31"/>
            <p:cNvSpPr/>
            <p:nvPr/>
          </p:nvSpPr>
          <p:spPr>
            <a:xfrm>
              <a:off x="8197917" y="4860174"/>
              <a:ext cx="135475" cy="93528"/>
            </a:xfrm>
            <a:prstGeom prst="triangl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4" name="文本框 47"/>
          <p:cNvSpPr txBox="1"/>
          <p:nvPr/>
        </p:nvSpPr>
        <p:spPr>
          <a:xfrm>
            <a:off x="0" y="139399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Tableau de chasse</a:t>
            </a:r>
            <a:endParaRPr lang="zh-CN" altLang="en-US" sz="1200" dirty="0"/>
          </a:p>
        </p:txBody>
      </p:sp>
      <p:sp>
        <p:nvSpPr>
          <p:cNvPr id="36" name="文本框 47"/>
          <p:cNvSpPr txBox="1"/>
          <p:nvPr/>
        </p:nvSpPr>
        <p:spPr>
          <a:xfrm>
            <a:off x="0" y="914202"/>
            <a:ext cx="996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Livre de base</a:t>
            </a:r>
            <a:endParaRPr lang="zh-CN" altLang="en-US" sz="1200" dirty="0"/>
          </a:p>
        </p:txBody>
      </p:sp>
      <p:sp>
        <p:nvSpPr>
          <p:cNvPr id="13" name="ZoneTexte 12"/>
          <p:cNvSpPr txBox="1"/>
          <p:nvPr/>
        </p:nvSpPr>
        <p:spPr>
          <a:xfrm flipV="1">
            <a:off x="872308" y="5321203"/>
            <a:ext cx="292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C00000"/>
                </a:solidFill>
              </a:rPr>
              <a:t>%</a:t>
            </a:r>
            <a:endParaRPr lang="fr-FR" b="1" dirty="0">
              <a:solidFill>
                <a:srgbClr val="C00000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279" y="70913"/>
            <a:ext cx="3220307" cy="7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54854"/>
      </p:ext>
    </p:extLst>
  </p:cSld>
  <p:clrMapOvr>
    <a:masterClrMapping/>
  </p:clrMapOvr>
</p:sld>
</file>

<file path=ppt/theme/theme1.xml><?xml version="1.0" encoding="utf-8"?>
<a:theme xmlns:a="http://schemas.openxmlformats.org/drawingml/2006/main" name="演示文稿4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5" id="{1721BFA3-8A03-4B90-BFCA-B528BA10A81C}" vid="{81004AE6-27FE-4186-B956-74DE9BBBC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001</Template>
  <TotalTime>531</TotalTime>
  <Words>49</Words>
  <Application>Microsoft Macintosh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演示文稿4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Francois CEDELLE</dc:creator>
  <cp:lastModifiedBy>Microsoft Office User</cp:lastModifiedBy>
  <cp:revision>36</cp:revision>
  <dcterms:created xsi:type="dcterms:W3CDTF">2017-08-08T15:30:08Z</dcterms:created>
  <dcterms:modified xsi:type="dcterms:W3CDTF">2018-09-24T11:12:26Z</dcterms:modified>
</cp:coreProperties>
</file>